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9" r:id="rId2"/>
    <p:sldId id="300" r:id="rId3"/>
    <p:sldId id="301" r:id="rId4"/>
    <p:sldId id="302" r:id="rId5"/>
    <p:sldId id="303" r:id="rId6"/>
    <p:sldId id="356" r:id="rId7"/>
    <p:sldId id="357" r:id="rId8"/>
    <p:sldId id="358" r:id="rId9"/>
    <p:sldId id="359" r:id="rId10"/>
    <p:sldId id="311" r:id="rId11"/>
    <p:sldId id="363" r:id="rId12"/>
    <p:sldId id="362" r:id="rId13"/>
    <p:sldId id="360" r:id="rId14"/>
    <p:sldId id="361" r:id="rId15"/>
    <p:sldId id="350" r:id="rId16"/>
    <p:sldId id="341" r:id="rId17"/>
    <p:sldId id="343" r:id="rId18"/>
    <p:sldId id="365" r:id="rId19"/>
    <p:sldId id="367" r:id="rId20"/>
    <p:sldId id="366" r:id="rId21"/>
    <p:sldId id="313" r:id="rId22"/>
    <p:sldId id="370" r:id="rId23"/>
    <p:sldId id="372" r:id="rId24"/>
    <p:sldId id="371" r:id="rId25"/>
    <p:sldId id="317" r:id="rId26"/>
    <p:sldId id="373" r:id="rId27"/>
    <p:sldId id="374" r:id="rId28"/>
    <p:sldId id="315" r:id="rId29"/>
    <p:sldId id="339" r:id="rId30"/>
    <p:sldId id="375" r:id="rId31"/>
    <p:sldId id="376" r:id="rId32"/>
    <p:sldId id="378" r:id="rId33"/>
    <p:sldId id="377" r:id="rId34"/>
    <p:sldId id="347" r:id="rId35"/>
    <p:sldId id="325" r:id="rId36"/>
    <p:sldId id="32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BF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7" autoAdjust="0"/>
    <p:restoredTop sz="93556" autoAdjust="0"/>
  </p:normalViewPr>
  <p:slideViewPr>
    <p:cSldViewPr snapToGrid="0">
      <p:cViewPr varScale="1">
        <p:scale>
          <a:sx n="61" d="100"/>
          <a:sy n="61" d="100"/>
        </p:scale>
        <p:origin x="102" y="27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040"/>
    </p:cViewPr>
  </p:sorterViewPr>
  <p:notesViewPr>
    <p:cSldViewPr snapToGrid="0">
      <p:cViewPr varScale="1">
        <p:scale>
          <a:sx n="68" d="100"/>
          <a:sy n="68" d="100"/>
        </p:scale>
        <p:origin x="2040" y="5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73624-6445-4E65-A426-010E437C2E90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C8EE5-8919-4A0F-8D9B-5756FFCF4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C8EE5-8919-4A0F-8D9B-5756FFCF47B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06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C8EE5-8919-4A0F-8D9B-5756FFCF47B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78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04E96-9DDF-4EE2-8355-73E1E7C0723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516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04E96-9DDF-4EE2-8355-73E1E7C0723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468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C8EE5-8919-4A0F-8D9B-5756FFCF47B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09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MTAC Open Session</a:t>
            </a:r>
          </a:p>
          <a:p>
            <a:r>
              <a:rPr lang="en-US" dirty="0"/>
              <a:t>Held Tuesday before MTAC meetings</a:t>
            </a:r>
          </a:p>
          <a:p>
            <a:r>
              <a:rPr lang="en-US" dirty="0"/>
              <a:t>Everyone can attend</a:t>
            </a:r>
          </a:p>
          <a:p>
            <a:r>
              <a:rPr lang="en-US" dirty="0"/>
              <a:t>Typical 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04E96-9DDF-4EE2-8355-73E1E7C0723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501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C8EE5-8919-4A0F-8D9B-5756FFCF47B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23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04E96-9DDF-4EE2-8355-73E1E7C0723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890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04E96-9DDF-4EE2-8355-73E1E7C0723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880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04E96-9DDF-4EE2-8355-73E1E7C0723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227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04E96-9DDF-4EE2-8355-73E1E7C0723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963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04E96-9DDF-4EE2-8355-73E1E7C0723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5889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04E96-9DDF-4EE2-8355-73E1E7C0723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3062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C8EE5-8919-4A0F-8D9B-5756FFCF47B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57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04E96-9DDF-4EE2-8355-73E1E7C0723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1219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04E96-9DDF-4EE2-8355-73E1E7C0723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77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04E96-9DDF-4EE2-8355-73E1E7C0723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1889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C8EE5-8919-4A0F-8D9B-5756FFCF47B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8567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04E96-9DDF-4EE2-8355-73E1E7C0723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039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04E96-9DDF-4EE2-8355-73E1E7C0723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0115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C8EE5-8919-4A0F-8D9B-5756FFCF47B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179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04E96-9DDF-4EE2-8355-73E1E7C0723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180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C8EE5-8919-4A0F-8D9B-5756FFCF47B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660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04E96-9DDF-4EE2-8355-73E1E7C0723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573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04E96-9DDF-4EE2-8355-73E1E7C0723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8777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04E96-9DDF-4EE2-8355-73E1E7C0723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4748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04E96-9DDF-4EE2-8355-73E1E7C0723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2533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04E96-9DDF-4EE2-8355-73E1E7C0723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0399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04E96-9DDF-4EE2-8355-73E1E7C0723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10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04E96-9DDF-4EE2-8355-73E1E7C0723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857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MTAC Open Session</a:t>
            </a:r>
          </a:p>
          <a:p>
            <a:r>
              <a:rPr lang="en-US" dirty="0"/>
              <a:t>Held Tuesday before MTAC meetings</a:t>
            </a:r>
          </a:p>
          <a:p>
            <a:r>
              <a:rPr lang="en-US" dirty="0"/>
              <a:t>Everyone can attend</a:t>
            </a:r>
          </a:p>
          <a:p>
            <a:r>
              <a:rPr lang="en-US" dirty="0"/>
              <a:t>Typical 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04E96-9DDF-4EE2-8355-73E1E7C0723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433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04E96-9DDF-4EE2-8355-73E1E7C0723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642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04E96-9DDF-4EE2-8355-73E1E7C0723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032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04E96-9DDF-4EE2-8355-73E1E7C0723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69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04E96-9DDF-4EE2-8355-73E1E7C0723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051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04E96-9DDF-4EE2-8355-73E1E7C0723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11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F1F158-3E6B-49E3-BE20-AB85658E4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A2B7EC9-948D-4928-B670-C5CF23596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C01C85-36DB-4BC7-B4C3-4FC0939D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0A2F-C0A7-421B-86B3-00DA3CC84479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3E4B13-20A6-4614-8822-596DEF08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3B4834-AB50-4BBC-BB04-05E47A279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9888-DFCF-49A7-9251-80D32329F7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9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7522AA-2586-47BC-9F81-4F6D0A76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E25B27-7830-47B2-A91D-B642BD9AB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140206-91E0-4697-AD6A-48B398554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0A2F-C0A7-421B-86B3-00DA3CC84479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90163B-0C81-469C-867F-60726EAB9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CE1C7A-8F9C-493B-B332-3C86182E8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9888-DFCF-49A7-9251-80D32329F7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430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12F7067-D00B-420B-8546-20AE151E08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34EDC87-1A2E-4AB7-86CB-B1AFC6895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EE9D7D-44B1-464C-AE39-4E0546857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0A2F-C0A7-421B-86B3-00DA3CC84479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FEA88E-2829-4769-886D-6C92BC4C4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34DB35-1023-43E0-9B1F-EC171E8A5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9888-DFCF-49A7-9251-80D32329F7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4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AE1F4C-12F3-47F4-914F-F797E705C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E46140-97C7-435C-AE7B-1344F64C0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B2DDE4-4202-49FF-9164-4ADAC0E52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0A2F-C0A7-421B-86B3-00DA3CC84479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187CFE-91DC-458F-B5F2-7A1B9C926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A784D9-98F6-4A3E-93CF-4C0C38E13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9888-DFCF-49A7-9251-80D32329F7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8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62C11-8AE3-4A2D-BF53-498419EBE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E795D9-091C-4837-8160-B9143E846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003249-2AB1-41BE-95E4-61D1C56F0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0A2F-C0A7-421B-86B3-00DA3CC84479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A41111-8352-4533-8819-531A82BE6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90942E-73A9-449B-8101-83A2CC2DC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9888-DFCF-49A7-9251-80D32329F7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18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4A76D3-4D42-4977-9638-55DBC3C93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11E199-F376-474F-B099-84AFB17573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76567B6-3DEF-4BBA-89F2-CA11853F2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6F07F78-9230-4088-8E8B-5030A3A98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0A2F-C0A7-421B-86B3-00DA3CC84479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74D92C-B11D-4816-A462-5BBFCE25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D20DEF-9E07-4A4F-9F69-DAB1DD9FD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9888-DFCF-49A7-9251-80D32329F7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1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625C99-20F1-4674-A17D-E53A868A3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89FC3C-F7D0-4F1E-ACD8-8863244A4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A586167-E2AE-47B8-BC42-58CACA54F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FF6EF58-B09E-4DE5-AC6A-1304AAB841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191F226-837C-4848-886C-9FE4DBA74B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8EA1782-1633-4234-9678-5F2A381B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0A2F-C0A7-421B-86B3-00DA3CC84479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FF1826-4322-4406-B720-DC5F05DC8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6CCEE39-56C3-4DF7-B780-8CC0D5209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9888-DFCF-49A7-9251-80D32329F7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17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201DDE-08CA-449F-A733-5AB0A3390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60ADE28-F81E-4813-B450-06585F68F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0A2F-C0A7-421B-86B3-00DA3CC84479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D512FA5-BAD6-4913-BE5F-1FCB95334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A5A028-8D1C-47A1-8C06-6EE7188FA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9888-DFCF-49A7-9251-80D32329F7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93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6E766C1-321F-45E4-B790-64F6663EE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0A2F-C0A7-421B-86B3-00DA3CC84479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AB41085-9ABD-40CC-A2B6-5F4B926D7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AFAF128-E12C-47C1-940B-10F48428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9888-DFCF-49A7-9251-80D32329F7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57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EF822A-BDA6-419F-9848-EDD479B50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164F17-8440-400F-BEE0-9DB353837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ABD344-A504-44DD-BF21-C4915EDAA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5D93BA-296D-4FE3-AFC9-7999B708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0A2F-C0A7-421B-86B3-00DA3CC84479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6738A5B-FB18-48D6-AF12-2D9E3B183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3C6E6C-2898-4143-825B-0F0AC2E3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9888-DFCF-49A7-9251-80D32329F7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2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A4FD2E-7469-44B1-80D6-C4B8DF643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22A4387-91E9-40E4-A0CB-12873985E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67F67DB-55A9-4A0B-8226-44355E6EE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861D0BC-9236-44C5-9D3B-08BA7552C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0A2F-C0A7-421B-86B3-00DA3CC84479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59472F-8B1F-418E-B8F2-FECB04FDD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736813-961E-4E68-A8E6-D3353DFCB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9888-DFCF-49A7-9251-80D32329F7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007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386CCFD-9A40-4712-B5F8-87F235B4B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479A02-91F3-45FC-BD0A-A1D46F96F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35D837-1A41-4876-9D7E-79997CB4DD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B0A2F-C0A7-421B-86B3-00DA3CC84479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F8637D-7721-4EAB-816F-5254CBDFBC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59FE45-87F8-4F95-B913-DB2DF23A3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19888-DFCF-49A7-9251-80D32329F7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37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heckthebox.dot.gov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Invoicing%20via%20PostalOne!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www.google.com/url?sa=i&amp;rct=j&amp;q=&amp;esrc=s&amp;source=images&amp;cd=&amp;cad=rja&amp;uact=8&amp;ved=2ahUKEwiJsr6u05TgAhUL7YMKHfKpB_8QjRx6BAgBEAU&amp;url=http://pngimg.com/download/66653&amp;psig=AOvVaw0mJfKS_D9aph6GjrGIbPBA&amp;ust=1548908324459249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2FEE8E-C266-7047-ACBD-08B95D7D2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27187"/>
            <a:ext cx="4645250" cy="2768086"/>
          </a:xfrm>
        </p:spPr>
        <p:txBody>
          <a:bodyPr anchor="b">
            <a:no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</a:rPr>
              <a:t>News You Need to Know from the Mailers Technical Advisory Committee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01A341A-ED46-0344-B491-5ED21F43D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77046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July 17, 2019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Presented by: Cathy Rupard, Mark Fallon		          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784142-84BB-8140-BE4C-2EDE64DB5EF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1904987"/>
            <a:ext cx="4047843" cy="167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99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2FEE8E-C266-7047-ACBD-08B95D7D2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MTAC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Membership Assembly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784142-84BB-8140-BE4C-2EDE64DB5EF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1904987"/>
            <a:ext cx="4047843" cy="167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40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8A9DBEB-85BA-4A8B-8E3D-C888FFBDA5C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125"/>
            <a:ext cx="2865347" cy="11879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19971" cy="4351338"/>
          </a:xfrm>
        </p:spPr>
        <p:txBody>
          <a:bodyPr>
            <a:noAutofit/>
          </a:bodyPr>
          <a:lstStyle/>
          <a:p>
            <a:r>
              <a:rPr lang="en-US" b="1" dirty="0"/>
              <a:t>Chief Information Security Officer, Greg Crabb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Reviewing Informed Delivery Campaigns for malware, etc.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Ramping up for increased number of campaigns with Informed Delivery promotion this fall.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Concerns about standards for Informed Delivery Campaigns (appearance, interaction, etc.) – potential workgroup?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Department of Transportation, Joanna Luu &amp; Robert Starin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HAZMAT – PHMSA.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Form F800.1 – Undeclared HAZMAT incident reporting.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dirty="0">
                <a:hlinkClick r:id="rId4"/>
              </a:rPr>
              <a:t>https://checkthebox.dot.gov/</a:t>
            </a:r>
            <a:r>
              <a:rPr lang="en-US" dirty="0"/>
              <a:t> </a:t>
            </a:r>
          </a:p>
          <a:p>
            <a:pPr>
              <a:buSzPct val="75000"/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lvl="1" indent="0">
              <a:buSzPct val="75000"/>
              <a:buNone/>
            </a:pPr>
            <a:endParaRPr lang="en-US" dirty="0"/>
          </a:p>
          <a:p>
            <a:pPr marL="457200" lvl="1" indent="0">
              <a:buSzPct val="75000"/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90229" y="295149"/>
            <a:ext cx="51017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MTAC – Membership Assembly</a:t>
            </a:r>
          </a:p>
          <a:p>
            <a:pPr algn="r"/>
            <a:endParaRPr lang="en-US" sz="28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919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8A9DBEB-85BA-4A8B-8E3D-C888FFBDA5C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125"/>
            <a:ext cx="2865347" cy="11879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19971" cy="4351338"/>
          </a:xfrm>
        </p:spPr>
        <p:txBody>
          <a:bodyPr>
            <a:noAutofit/>
          </a:bodyPr>
          <a:lstStyle/>
          <a:p>
            <a:r>
              <a:rPr lang="en-US" b="1" dirty="0"/>
              <a:t>Global Business Vice President and Managing Director, Giselle Valera</a:t>
            </a:r>
            <a:endParaRPr lang="en-US" dirty="0"/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Universal Postal Union (UPU) update.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Potential date for withdrawal – October 17, 2019.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UPU Extraordinary Congress: September 24-25, 2019 in Geneva, Switzerland to vote on 3 Options for Terminal Dues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Option B – Self Declared Rates for Small Packages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USPS is seeking to establish agreements with foreign posts to continue exchanging mail if the US withdraws from the UPU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USPS will also use commercial logistics partners for foreign deliveries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Rate request (under seal) filed with the PRC</a:t>
            </a:r>
          </a:p>
          <a:p>
            <a:pPr marL="0" indent="0">
              <a:buSzPct val="75000"/>
              <a:buNone/>
            </a:pPr>
            <a:endParaRPr lang="en-US" dirty="0"/>
          </a:p>
          <a:p>
            <a:pPr marL="457200" lvl="1" indent="0">
              <a:buSzPct val="75000"/>
              <a:buNone/>
            </a:pPr>
            <a:endParaRPr lang="en-US" dirty="0"/>
          </a:p>
          <a:p>
            <a:pPr marL="457200" lvl="1" indent="0">
              <a:buSzPct val="75000"/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90229" y="295149"/>
            <a:ext cx="51017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MTAC – Membership Assembly</a:t>
            </a:r>
          </a:p>
          <a:p>
            <a:pPr algn="r"/>
            <a:endParaRPr lang="en-US" sz="28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66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2FEE8E-C266-7047-ACBD-08B95D7D2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MTAC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Focus Group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Sessions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784142-84BB-8140-BE4C-2EDE64DB5EF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1904987"/>
            <a:ext cx="4047843" cy="167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96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8A9DBEB-85BA-4A8B-8E3D-C888FFBDA5C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125"/>
            <a:ext cx="2865347" cy="11879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199" y="1786164"/>
            <a:ext cx="5145311" cy="4549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/>
              <a:t>MTAC Focus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Held on Wednesday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Mail Prep &amp; Entry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Enterprise Analytics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Payment &amp; Acceptance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Product Innovation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Break out by classes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Rotating briefings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June 19, 2019 Agenda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4E49ECE6-6C57-41DE-AAC5-82BD64AAE2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636" y="7620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23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2FEE8E-C266-7047-ACBD-08B95D7D2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Mail Prep and Entry, Operations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784142-84BB-8140-BE4C-2EDE64DB5EF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1904987"/>
            <a:ext cx="4047843" cy="167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07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8A9DBEB-85BA-4A8B-8E3D-C888FFBDA5C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125"/>
            <a:ext cx="2865347" cy="11879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>
            <a:hlinkClick r:id="rId4" action="ppaction://hlinkfile"/>
          </p:cNvPr>
          <p:cNvSpPr/>
          <p:nvPr/>
        </p:nvSpPr>
        <p:spPr>
          <a:xfrm>
            <a:off x="4086475" y="6176963"/>
            <a:ext cx="401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hlinkClick r:id="rId4" action="ppaction://hlinkfile"/>
              </a:rPr>
              <a:t>Presentations available on PostalPro!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82343" y="295149"/>
            <a:ext cx="65096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Mail Prep and Entry – </a:t>
            </a:r>
          </a:p>
          <a:p>
            <a:pPr algn="r"/>
            <a:r>
              <a:rPr lang="en-US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 Operations  </a:t>
            </a:r>
          </a:p>
          <a:p>
            <a:pPr algn="r"/>
            <a:endParaRPr lang="en-US" sz="28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xmlns="" id="{8BF1C8CF-CC09-4BC3-A452-534CC7BAD4CE}"/>
              </a:ext>
            </a:extLst>
          </p:cNvPr>
          <p:cNvSpPr txBox="1">
            <a:spLocks/>
          </p:cNvSpPr>
          <p:nvPr/>
        </p:nvSpPr>
        <p:spPr>
          <a:xfrm>
            <a:off x="845457" y="186191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Update</a:t>
            </a:r>
          </a:p>
          <a:p>
            <a:r>
              <a:rPr lang="en-US" dirty="0"/>
              <a:t>Service Performance Metrics</a:t>
            </a:r>
          </a:p>
          <a:p>
            <a:r>
              <a:rPr lang="en-US" dirty="0"/>
              <a:t>Visibility / Scanning</a:t>
            </a:r>
          </a:p>
          <a:p>
            <a:r>
              <a:rPr lang="en-US" dirty="0"/>
              <a:t>UAA Mail</a:t>
            </a:r>
          </a:p>
          <a:p>
            <a:r>
              <a:rPr lang="en-US" dirty="0"/>
              <a:t>FAST / Drop Shipments</a:t>
            </a:r>
          </a:p>
          <a:p>
            <a:r>
              <a:rPr lang="en-US" dirty="0"/>
              <a:t>Passive Adaptive Scanning System (Packages)</a:t>
            </a:r>
          </a:p>
        </p:txBody>
      </p:sp>
    </p:spTree>
    <p:extLst>
      <p:ext uri="{BB962C8B-B14F-4D97-AF65-F5344CB8AC3E}">
        <p14:creationId xmlns:p14="http://schemas.microsoft.com/office/powerpoint/2010/main" val="299483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8A9DBEB-85BA-4A8B-8E3D-C888FFBDA5C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125"/>
            <a:ext cx="2865347" cy="11879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573" y="177196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xmlns="" id="{8BF1C8CF-CC09-4BC3-A452-534CC7BAD4CE}"/>
              </a:ext>
            </a:extLst>
          </p:cNvPr>
          <p:cNvSpPr txBox="1">
            <a:spLocks/>
          </p:cNvSpPr>
          <p:nvPr/>
        </p:nvSpPr>
        <p:spPr>
          <a:xfrm>
            <a:off x="845450" y="1861915"/>
            <a:ext cx="11346549" cy="4784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Service Performance</a:t>
            </a:r>
          </a:p>
          <a:p>
            <a:r>
              <a:rPr lang="en-US" dirty="0"/>
              <a:t>First-Class Mail – overnight 96.4, 2-day 95.3, 3-5 day 93.6</a:t>
            </a:r>
          </a:p>
          <a:p>
            <a:r>
              <a:rPr lang="en-US" dirty="0"/>
              <a:t>Marketing Mail – Destination letters 95.3/flats 92.7</a:t>
            </a:r>
            <a:br>
              <a:rPr lang="en-US" dirty="0"/>
            </a:br>
            <a:r>
              <a:rPr lang="en-US" dirty="0"/>
              <a:t>                                Originating letters 68.7 /flats 56.8</a:t>
            </a:r>
          </a:p>
          <a:p>
            <a:r>
              <a:rPr lang="en-US" dirty="0"/>
              <a:t>Periodicals – DSCF 89.6, DADC 90.2, DNDC 86.6</a:t>
            </a:r>
          </a:p>
          <a:p>
            <a:pPr marL="0" indent="0">
              <a:buNone/>
            </a:pP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/>
              <a:t>Visibility - Scans</a:t>
            </a:r>
          </a:p>
          <a:p>
            <a:r>
              <a:rPr lang="en-US" dirty="0"/>
              <a:t>Marketing Mail – low pallet scans (~89%)</a:t>
            </a:r>
          </a:p>
          <a:p>
            <a:r>
              <a:rPr lang="en-US" dirty="0"/>
              <a:t>Periodicals - ~93% containers scans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82343" y="295149"/>
            <a:ext cx="65096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Mail Prep and Entry – </a:t>
            </a:r>
          </a:p>
          <a:p>
            <a:pPr algn="r"/>
            <a:r>
              <a:rPr lang="en-US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 Operations  </a:t>
            </a:r>
          </a:p>
          <a:p>
            <a:pPr algn="r"/>
            <a:endParaRPr lang="en-US" sz="28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581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8A9DBEB-85BA-4A8B-8E3D-C888FFBDA5C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125"/>
            <a:ext cx="2865347" cy="11879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573" y="177196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xmlns="" id="{8BF1C8CF-CC09-4BC3-A452-534CC7BAD4CE}"/>
              </a:ext>
            </a:extLst>
          </p:cNvPr>
          <p:cNvSpPr txBox="1">
            <a:spLocks/>
          </p:cNvSpPr>
          <p:nvPr/>
        </p:nvSpPr>
        <p:spPr>
          <a:xfrm>
            <a:off x="845451" y="1708786"/>
            <a:ext cx="11346549" cy="4784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UAA Mail – Top 5 Reasons</a:t>
            </a:r>
          </a:p>
          <a:p>
            <a:r>
              <a:rPr lang="en-US" dirty="0"/>
              <a:t>Not deliverable as addressed/unable to forward/FOE – 31.74%</a:t>
            </a:r>
          </a:p>
          <a:p>
            <a:r>
              <a:rPr lang="en-US" dirty="0"/>
              <a:t>Change of Address – 30.45%</a:t>
            </a:r>
          </a:p>
          <a:p>
            <a:r>
              <a:rPr lang="en-US" dirty="0"/>
              <a:t>Not known – 13.28%</a:t>
            </a:r>
          </a:p>
          <a:p>
            <a:r>
              <a:rPr lang="en-US" dirty="0"/>
              <a:t>Insufficient address – 6.00%</a:t>
            </a:r>
          </a:p>
          <a:p>
            <a:r>
              <a:rPr lang="en-US" dirty="0"/>
              <a:t>Vacant – 4.82%</a:t>
            </a:r>
          </a:p>
          <a:p>
            <a:pPr marL="0" indent="0">
              <a:buNone/>
            </a:pPr>
            <a:r>
              <a:rPr lang="en-US" b="1" u="sng" dirty="0"/>
              <a:t>UAA Mail – by Class</a:t>
            </a:r>
          </a:p>
          <a:p>
            <a:r>
              <a:rPr lang="en-US" dirty="0"/>
              <a:t>First-Class Mail – 58.24%</a:t>
            </a:r>
          </a:p>
          <a:p>
            <a:r>
              <a:rPr lang="en-US" dirty="0"/>
              <a:t>USPS Marketing Mail – 33.19%</a:t>
            </a:r>
          </a:p>
          <a:p>
            <a:r>
              <a:rPr lang="en-US" dirty="0"/>
              <a:t>Periodicals – 8.41%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/>
              <a:t/>
            </a:r>
            <a:br>
              <a:rPr lang="en-US" b="1" u="sng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82343" y="323791"/>
            <a:ext cx="65096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Mail Prep and Entry – </a:t>
            </a:r>
          </a:p>
          <a:p>
            <a:pPr algn="r"/>
            <a:r>
              <a:rPr lang="en-US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 Operations  </a:t>
            </a:r>
          </a:p>
          <a:p>
            <a:pPr algn="r"/>
            <a:endParaRPr lang="en-US" sz="28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122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8A9DBEB-85BA-4A8B-8E3D-C888FFBDA5C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125"/>
            <a:ext cx="2865347" cy="11879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573" y="177196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xmlns="" id="{8BF1C8CF-CC09-4BC3-A452-534CC7BAD4CE}"/>
              </a:ext>
            </a:extLst>
          </p:cNvPr>
          <p:cNvSpPr txBox="1">
            <a:spLocks/>
          </p:cNvSpPr>
          <p:nvPr/>
        </p:nvSpPr>
        <p:spPr>
          <a:xfrm>
            <a:off x="845450" y="1861915"/>
            <a:ext cx="11346549" cy="4784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Fast Appointments</a:t>
            </a:r>
          </a:p>
          <a:p>
            <a:r>
              <a:rPr lang="en-US" dirty="0"/>
              <a:t>Past 4 weeks – 29.2% of appointments no shows – increased from last quarter</a:t>
            </a:r>
          </a:p>
          <a:p>
            <a:r>
              <a:rPr lang="en-US" dirty="0"/>
              <a:t>Potential to use GPS to update status of inbound vehicles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/>
              <a:t/>
            </a:r>
            <a:br>
              <a:rPr lang="en-US" b="1" u="sng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82343" y="295149"/>
            <a:ext cx="65096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Mail Prep and Entry – </a:t>
            </a:r>
          </a:p>
          <a:p>
            <a:pPr algn="r"/>
            <a:r>
              <a:rPr lang="en-US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 Operations  </a:t>
            </a:r>
          </a:p>
          <a:p>
            <a:pPr algn="r"/>
            <a:endParaRPr lang="en-US" sz="28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22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8A9DBEB-85BA-4A8B-8E3D-C888FFBDA5C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125"/>
            <a:ext cx="2865347" cy="11879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34600" cy="37458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/>
              <a:t>MTAC Overview</a:t>
            </a:r>
            <a:endParaRPr lang="en-US" dirty="0"/>
          </a:p>
          <a:p>
            <a:r>
              <a:rPr lang="en-US" dirty="0"/>
              <a:t>Welcome</a:t>
            </a:r>
          </a:p>
          <a:p>
            <a:r>
              <a:rPr lang="en-US" dirty="0"/>
              <a:t>What is MTAC</a:t>
            </a:r>
          </a:p>
          <a:p>
            <a:r>
              <a:rPr lang="en-US" dirty="0"/>
              <a:t>PCC AC role </a:t>
            </a:r>
          </a:p>
          <a:p>
            <a:r>
              <a:rPr lang="en-US" dirty="0"/>
              <a:t>Session contributors</a:t>
            </a:r>
          </a:p>
          <a:p>
            <a:pPr lvl="1"/>
            <a:r>
              <a:rPr lang="en-US" dirty="0"/>
              <a:t>Cathy Rupard</a:t>
            </a:r>
          </a:p>
          <a:p>
            <a:pPr lvl="1"/>
            <a:r>
              <a:rPr lang="en-US" dirty="0"/>
              <a:t>Dina Kessler</a:t>
            </a:r>
          </a:p>
          <a:p>
            <a:pPr lvl="1"/>
            <a:r>
              <a:rPr lang="en-US" dirty="0"/>
              <a:t>Neal Fedderman</a:t>
            </a:r>
          </a:p>
          <a:p>
            <a:pPr lvl="1"/>
            <a:r>
              <a:rPr lang="en-US" dirty="0"/>
              <a:t>Mark Fallon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11886" y="295149"/>
            <a:ext cx="4180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MTAC – Overview</a:t>
            </a:r>
          </a:p>
        </p:txBody>
      </p:sp>
    </p:spTree>
    <p:extLst>
      <p:ext uri="{BB962C8B-B14F-4D97-AF65-F5344CB8AC3E}">
        <p14:creationId xmlns:p14="http://schemas.microsoft.com/office/powerpoint/2010/main" val="2842867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8A9DBEB-85BA-4A8B-8E3D-C888FFBDA5C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125"/>
            <a:ext cx="2865347" cy="11879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573" y="177196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xmlns="" id="{8BF1C8CF-CC09-4BC3-A452-534CC7BAD4CE}"/>
              </a:ext>
            </a:extLst>
          </p:cNvPr>
          <p:cNvSpPr txBox="1">
            <a:spLocks/>
          </p:cNvSpPr>
          <p:nvPr/>
        </p:nvSpPr>
        <p:spPr>
          <a:xfrm>
            <a:off x="845450" y="1861915"/>
            <a:ext cx="11346549" cy="4784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Passive Adaptive Scanning System </a:t>
            </a:r>
          </a:p>
          <a:p>
            <a:r>
              <a:rPr lang="en-US" dirty="0"/>
              <a:t>Mobile cart with overhead camera to scan and packages</a:t>
            </a:r>
          </a:p>
          <a:p>
            <a:r>
              <a:rPr lang="en-US" dirty="0"/>
              <a:t>Future functionality</a:t>
            </a:r>
          </a:p>
          <a:p>
            <a:pPr lvl="1"/>
            <a:r>
              <a:rPr lang="en-US" dirty="0"/>
              <a:t>Capture mailpiece attributes (weight and dimensions)</a:t>
            </a:r>
          </a:p>
          <a:p>
            <a:pPr lvl="1"/>
            <a:r>
              <a:rPr lang="en-US" dirty="0"/>
              <a:t>Identify data/manifest issues</a:t>
            </a:r>
          </a:p>
          <a:p>
            <a:pPr lvl="1"/>
            <a:r>
              <a:rPr lang="en-US" dirty="0"/>
              <a:t>Revenue assurance</a:t>
            </a:r>
          </a:p>
          <a:p>
            <a:pPr marL="0" indent="0">
              <a:buNone/>
            </a:pPr>
            <a:r>
              <a:rPr lang="en-US" b="1" u="sng" dirty="0"/>
              <a:t/>
            </a:r>
            <a:br>
              <a:rPr lang="en-US" b="1" u="sng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82343" y="295149"/>
            <a:ext cx="65096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Mail Prep and Entry – </a:t>
            </a:r>
          </a:p>
          <a:p>
            <a:pPr algn="r"/>
            <a:r>
              <a:rPr lang="en-US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 Operations  </a:t>
            </a:r>
          </a:p>
          <a:p>
            <a:pPr algn="r"/>
            <a:endParaRPr lang="en-US" sz="28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995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2FEE8E-C266-7047-ACBD-08B95D7D2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Enterprise Analytics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784142-84BB-8140-BE4C-2EDE64DB5EF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1904987"/>
            <a:ext cx="4047843" cy="167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62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8A9DBEB-85BA-4A8B-8E3D-C888FFBDA5C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125"/>
            <a:ext cx="2865347" cy="11879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573" y="177196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xmlns="" id="{8BF1C8CF-CC09-4BC3-A452-534CC7BAD4CE}"/>
              </a:ext>
            </a:extLst>
          </p:cNvPr>
          <p:cNvSpPr txBox="1">
            <a:spLocks/>
          </p:cNvSpPr>
          <p:nvPr/>
        </p:nvSpPr>
        <p:spPr>
          <a:xfrm>
            <a:off x="845450" y="1861915"/>
            <a:ext cx="11346549" cy="4261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CASS/MASS</a:t>
            </a:r>
          </a:p>
          <a:p>
            <a:r>
              <a:rPr lang="en-US" dirty="0"/>
              <a:t>Cycle O – August 2021</a:t>
            </a:r>
          </a:p>
          <a:p>
            <a:r>
              <a:rPr lang="en-US" dirty="0"/>
              <a:t>New DPS algorithm resolving 11-digit conflicts</a:t>
            </a:r>
          </a:p>
          <a:p>
            <a:r>
              <a:rPr lang="en-US" dirty="0"/>
              <a:t>COA promotions – driving more records into system</a:t>
            </a:r>
          </a:p>
          <a:p>
            <a:r>
              <a:rPr lang="en-US" dirty="0"/>
              <a:t>New digital format for Move Validation Letter – savings on processing costs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82343" y="295149"/>
            <a:ext cx="6509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Enterprise Analytics</a:t>
            </a:r>
          </a:p>
          <a:p>
            <a:pPr algn="r"/>
            <a:endParaRPr lang="en-US" sz="28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971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8A9DBEB-85BA-4A8B-8E3D-C888FFBDA5C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125"/>
            <a:ext cx="2865347" cy="11879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573" y="177196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xmlns="" id="{8BF1C8CF-CC09-4BC3-A452-534CC7BAD4CE}"/>
              </a:ext>
            </a:extLst>
          </p:cNvPr>
          <p:cNvSpPr txBox="1">
            <a:spLocks/>
          </p:cNvSpPr>
          <p:nvPr/>
        </p:nvSpPr>
        <p:spPr>
          <a:xfrm>
            <a:off x="845450" y="1861915"/>
            <a:ext cx="11346549" cy="4261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UAA</a:t>
            </a:r>
          </a:p>
          <a:p>
            <a:r>
              <a:rPr lang="en-US" dirty="0"/>
              <a:t>UAA for Marketing Mail has declined, while FCM has increased</a:t>
            </a:r>
          </a:p>
          <a:p>
            <a:r>
              <a:rPr lang="en-US" dirty="0"/>
              <a:t>Mailers that get charged for ACS update records more frequently than those that receive free ACS</a:t>
            </a:r>
          </a:p>
          <a:p>
            <a:r>
              <a:rPr lang="en-US" dirty="0"/>
              <a:t>Need for further data analysis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82343" y="295149"/>
            <a:ext cx="6509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Enterprise Analytics</a:t>
            </a:r>
          </a:p>
          <a:p>
            <a:pPr algn="r"/>
            <a:endParaRPr lang="en-US" sz="28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204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8A9DBEB-85BA-4A8B-8E3D-C888FFBDA5C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125"/>
            <a:ext cx="2865347" cy="11879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573" y="177196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xmlns="" id="{8BF1C8CF-CC09-4BC3-A452-534CC7BAD4CE}"/>
              </a:ext>
            </a:extLst>
          </p:cNvPr>
          <p:cNvSpPr txBox="1">
            <a:spLocks/>
          </p:cNvSpPr>
          <p:nvPr/>
        </p:nvSpPr>
        <p:spPr>
          <a:xfrm>
            <a:off x="845450" y="1861915"/>
            <a:ext cx="11346549" cy="4261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Informed Visibility</a:t>
            </a:r>
          </a:p>
          <a:p>
            <a:r>
              <a:rPr lang="en-US" dirty="0"/>
              <a:t>Physical scan of mailpiece is proof of induction – potential change to Certificate of Mailing requirements (establish workgroup)</a:t>
            </a:r>
          </a:p>
          <a:p>
            <a:r>
              <a:rPr lang="en-US" dirty="0"/>
              <a:t>Can Mailer-IV, with GPS, be used to replace FAST appointments? Need to investigate</a:t>
            </a:r>
          </a:p>
          <a:p>
            <a:r>
              <a:rPr lang="en-US" dirty="0"/>
              <a:t>ZIP Code association concerns (handhelds vs. manifest)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82343" y="295149"/>
            <a:ext cx="6509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Enterprise Analytics</a:t>
            </a:r>
          </a:p>
          <a:p>
            <a:pPr algn="r"/>
            <a:endParaRPr lang="en-US" sz="28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890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2FEE8E-C266-7047-ACBD-08B95D7D2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Product Innovation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Emerging Tech 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784142-84BB-8140-BE4C-2EDE64DB5EF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1904987"/>
            <a:ext cx="4047843" cy="167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08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8A9DBEB-85BA-4A8B-8E3D-C888FFBDA5C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125"/>
            <a:ext cx="2865347" cy="11879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573" y="177196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82343" y="295149"/>
            <a:ext cx="65096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Product Innovation </a:t>
            </a:r>
          </a:p>
          <a:p>
            <a:pPr algn="r"/>
            <a:r>
              <a:rPr lang="en-US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&amp; Emerging Technology</a:t>
            </a:r>
          </a:p>
          <a:p>
            <a:pPr algn="r"/>
            <a:endParaRPr lang="en-US" sz="28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57CF341-4F8D-4C58-8A75-BE0C13EE79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857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16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8A9DBEB-85BA-4A8B-8E3D-C888FFBDA5C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125"/>
            <a:ext cx="2865347" cy="11879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573" y="177196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xmlns="" id="{8BF1C8CF-CC09-4BC3-A452-534CC7BAD4CE}"/>
              </a:ext>
            </a:extLst>
          </p:cNvPr>
          <p:cNvSpPr txBox="1">
            <a:spLocks/>
          </p:cNvSpPr>
          <p:nvPr/>
        </p:nvSpPr>
        <p:spPr>
          <a:xfrm>
            <a:off x="845450" y="1861915"/>
            <a:ext cx="11346549" cy="4261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Informed Delivery</a:t>
            </a:r>
          </a:p>
          <a:p>
            <a:r>
              <a:rPr lang="en-US" dirty="0"/>
              <a:t>Promotion requirements are on PostalPro</a:t>
            </a:r>
          </a:p>
          <a:p>
            <a:r>
              <a:rPr lang="en-US" dirty="0"/>
              <a:t>17.2 million users </a:t>
            </a:r>
          </a:p>
          <a:p>
            <a:r>
              <a:rPr lang="en-US" dirty="0"/>
              <a:t>Issues with no images on Monday</a:t>
            </a:r>
          </a:p>
          <a:p>
            <a:pPr lvl="1"/>
            <a:r>
              <a:rPr lang="en-US" dirty="0"/>
              <a:t>System memory issue</a:t>
            </a:r>
          </a:p>
          <a:p>
            <a:pPr lvl="1"/>
            <a:r>
              <a:rPr lang="en-US" dirty="0"/>
              <a:t>Update planned for July</a:t>
            </a:r>
          </a:p>
          <a:p>
            <a:pPr marL="0" indent="0">
              <a:buNone/>
            </a:pPr>
            <a:r>
              <a:rPr lang="en-US" b="1" u="sng" dirty="0"/>
              <a:t>Privacy Laws</a:t>
            </a:r>
          </a:p>
          <a:p>
            <a:r>
              <a:rPr lang="en-US" dirty="0"/>
              <a:t>Mailers must work with their own legal departments</a:t>
            </a:r>
          </a:p>
          <a:p>
            <a:r>
              <a:rPr lang="en-US" dirty="0"/>
              <a:t>Industry alert – July 2, 2019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82343" y="295149"/>
            <a:ext cx="65096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Product Innovation </a:t>
            </a:r>
          </a:p>
          <a:p>
            <a:pPr algn="r"/>
            <a:r>
              <a:rPr lang="en-US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&amp; Emerging Technology</a:t>
            </a:r>
          </a:p>
          <a:p>
            <a:pPr algn="r"/>
            <a:endParaRPr lang="en-US" sz="28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536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2FEE8E-C266-7047-ACBD-08B95D7D2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Payment &amp; Acceptance Education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784142-84BB-8140-BE4C-2EDE64DB5EF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1904987"/>
            <a:ext cx="4047843" cy="167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20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8A9DBEB-85BA-4A8B-8E3D-C888FFBDA5C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125"/>
            <a:ext cx="2865347" cy="11879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59943" y="295149"/>
            <a:ext cx="7932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Payment &amp; Acceptance Education 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xmlns="" id="{8BF1C8CF-CC09-4BC3-A452-534CC7BAD4CE}"/>
              </a:ext>
            </a:extLst>
          </p:cNvPr>
          <p:cNvSpPr txBox="1">
            <a:spLocks/>
          </p:cNvSpPr>
          <p:nvPr/>
        </p:nvSpPr>
        <p:spPr>
          <a:xfrm>
            <a:off x="845457" y="186191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Enterprise Payment System</a:t>
            </a:r>
          </a:p>
          <a:p>
            <a:r>
              <a:rPr lang="en-US" dirty="0"/>
              <a:t>All migrations, including exceptions must be completed by July 1, 2019</a:t>
            </a:r>
          </a:p>
          <a:p>
            <a:r>
              <a:rPr lang="en-US" dirty="0"/>
              <a:t>85% of eligible permits migrated (as of 6/19/19)</a:t>
            </a:r>
          </a:p>
          <a:p>
            <a:r>
              <a:rPr lang="en-US" dirty="0"/>
              <a:t>No target date to close CAPS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68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2FEE8E-C266-7047-ACBD-08B95D7D2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MTAC Open Session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01A341A-ED46-0344-B491-5ED21F43D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784142-84BB-8140-BE4C-2EDE64DB5EF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1904987"/>
            <a:ext cx="4047843" cy="167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50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8A9DBEB-85BA-4A8B-8E3D-C888FFBDA5C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125"/>
            <a:ext cx="2865347" cy="11879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59943" y="295149"/>
            <a:ext cx="7932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Payment &amp; Acceptance Education 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xmlns="" id="{8BF1C8CF-CC09-4BC3-A452-534CC7BAD4CE}"/>
              </a:ext>
            </a:extLst>
          </p:cNvPr>
          <p:cNvSpPr txBox="1">
            <a:spLocks/>
          </p:cNvSpPr>
          <p:nvPr/>
        </p:nvSpPr>
        <p:spPr>
          <a:xfrm>
            <a:off x="845457" y="186191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Business Customer Gateway</a:t>
            </a:r>
          </a:p>
          <a:p>
            <a:r>
              <a:rPr lang="en-US" dirty="0"/>
              <a:t>BCG Redesign (Phase I) – new interface and style</a:t>
            </a:r>
          </a:p>
          <a:p>
            <a:r>
              <a:rPr lang="en-US" dirty="0"/>
              <a:t>BCG Widgets</a:t>
            </a:r>
          </a:p>
          <a:p>
            <a:pPr lvl="1"/>
            <a:r>
              <a:rPr lang="en-US" dirty="0"/>
              <a:t>EPS</a:t>
            </a:r>
          </a:p>
          <a:p>
            <a:pPr lvl="1"/>
            <a:r>
              <a:rPr lang="en-US" dirty="0"/>
              <a:t>Mailer Scorecard</a:t>
            </a:r>
          </a:p>
          <a:p>
            <a:pPr lvl="1"/>
            <a:r>
              <a:rPr lang="en-US" dirty="0"/>
              <a:t>Recent mailings via PostalOne! Dashboard</a:t>
            </a:r>
          </a:p>
          <a:p>
            <a:r>
              <a:rPr lang="en-US" dirty="0"/>
              <a:t>Enhanced Account Management</a:t>
            </a:r>
          </a:p>
          <a:p>
            <a:pPr lvl="1"/>
            <a:r>
              <a:rPr lang="en-US" dirty="0"/>
              <a:t>Enable BSAs to remove users from CRIDS</a:t>
            </a:r>
          </a:p>
          <a:p>
            <a:pPr lvl="1"/>
            <a:r>
              <a:rPr lang="en-US" dirty="0"/>
              <a:t>Automate helpdesk tasks</a:t>
            </a:r>
          </a:p>
          <a:p>
            <a:pPr lvl="1"/>
            <a:r>
              <a:rPr lang="en-US" dirty="0"/>
              <a:t>General fixes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0449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8A9DBEB-85BA-4A8B-8E3D-C888FFBDA5C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125"/>
            <a:ext cx="2865347" cy="11879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59943" y="295149"/>
            <a:ext cx="7932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Payment &amp; Acceptance Education 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xmlns="" id="{8BF1C8CF-CC09-4BC3-A452-534CC7BAD4CE}"/>
              </a:ext>
            </a:extLst>
          </p:cNvPr>
          <p:cNvSpPr txBox="1">
            <a:spLocks/>
          </p:cNvSpPr>
          <p:nvPr/>
        </p:nvSpPr>
        <p:spPr>
          <a:xfrm>
            <a:off x="845457" y="186191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Mailing &amp; Shipping Solutions Center (MSSC)</a:t>
            </a:r>
          </a:p>
          <a:p>
            <a:r>
              <a:rPr lang="en-US" dirty="0"/>
              <a:t>Nationwide launch on April 26, 2019</a:t>
            </a:r>
          </a:p>
          <a:p>
            <a:r>
              <a:rPr lang="en-US" dirty="0"/>
              <a:t>Software to track issues, including ticket numbers for tracking</a:t>
            </a:r>
          </a:p>
          <a:p>
            <a:r>
              <a:rPr lang="en-US" dirty="0"/>
              <a:t>Single phone number: 877-672-0007 (7:00am – 7:00pm CT)</a:t>
            </a:r>
          </a:p>
          <a:p>
            <a:r>
              <a:rPr lang="en-US" dirty="0"/>
              <a:t>96% satisfaction score</a:t>
            </a:r>
          </a:p>
        </p:txBody>
      </p:sp>
    </p:spTree>
    <p:extLst>
      <p:ext uri="{BB962C8B-B14F-4D97-AF65-F5344CB8AC3E}">
        <p14:creationId xmlns:p14="http://schemas.microsoft.com/office/powerpoint/2010/main" val="3120723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8A9DBEB-85BA-4A8B-8E3D-C888FFBDA5C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125"/>
            <a:ext cx="2865347" cy="11879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59943" y="295149"/>
            <a:ext cx="7932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Payment &amp; Acceptance Education 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xmlns="" id="{8BF1C8CF-CC09-4BC3-A452-534CC7BAD4CE}"/>
              </a:ext>
            </a:extLst>
          </p:cNvPr>
          <p:cNvSpPr txBox="1">
            <a:spLocks/>
          </p:cNvSpPr>
          <p:nvPr/>
        </p:nvSpPr>
        <p:spPr>
          <a:xfrm>
            <a:off x="845457" y="186191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Seamless Acceptance</a:t>
            </a:r>
          </a:p>
          <a:p>
            <a:r>
              <a:rPr lang="en-US" dirty="0"/>
              <a:t>Federal Register Notice (September 2019): </a:t>
            </a:r>
          </a:p>
          <a:p>
            <a:pPr lvl="1"/>
            <a:r>
              <a:rPr lang="en-US" dirty="0"/>
              <a:t>Parallel by March 1, 2020</a:t>
            </a:r>
          </a:p>
          <a:p>
            <a:pPr lvl="1"/>
            <a:r>
              <a:rPr lang="en-US" dirty="0"/>
              <a:t>Complete by September 1, 2020</a:t>
            </a:r>
          </a:p>
          <a:p>
            <a:pPr lvl="1"/>
            <a:r>
              <a:rPr lang="en-US" dirty="0"/>
              <a:t>Retire manual verification by February 2021</a:t>
            </a:r>
          </a:p>
          <a:p>
            <a:r>
              <a:rPr lang="en-US" dirty="0"/>
              <a:t>Seamless Focus Group created</a:t>
            </a:r>
          </a:p>
          <a:p>
            <a:r>
              <a:rPr lang="en-US" dirty="0"/>
              <a:t>Satisfaction on migrating to Seamless Acceptance remains high</a:t>
            </a:r>
          </a:p>
        </p:txBody>
      </p:sp>
    </p:spTree>
    <p:extLst>
      <p:ext uri="{BB962C8B-B14F-4D97-AF65-F5344CB8AC3E}">
        <p14:creationId xmlns:p14="http://schemas.microsoft.com/office/powerpoint/2010/main" val="368099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8A9DBEB-85BA-4A8B-8E3D-C888FFBDA5C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125"/>
            <a:ext cx="2865347" cy="11879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59943" y="295149"/>
            <a:ext cx="7932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Payment &amp; Acceptance Education 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xmlns="" id="{8BF1C8CF-CC09-4BC3-A452-534CC7BAD4CE}"/>
              </a:ext>
            </a:extLst>
          </p:cNvPr>
          <p:cNvSpPr txBox="1">
            <a:spLocks/>
          </p:cNvSpPr>
          <p:nvPr/>
        </p:nvSpPr>
        <p:spPr>
          <a:xfrm>
            <a:off x="845457" y="186191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DIM Weight Changes - Packages</a:t>
            </a:r>
          </a:p>
          <a:p>
            <a:r>
              <a:rPr lang="en-US" dirty="0"/>
              <a:t>New calculated DIM weight formula – June 23, 2019</a:t>
            </a:r>
          </a:p>
          <a:p>
            <a:r>
              <a:rPr lang="en-US" dirty="0"/>
              <a:t>Concerns over potential manifest errors (new scenarios)</a:t>
            </a:r>
          </a:p>
          <a:p>
            <a:r>
              <a:rPr lang="en-US" dirty="0"/>
              <a:t>May require additional programming by vendors</a:t>
            </a:r>
          </a:p>
          <a:p>
            <a:r>
              <a:rPr lang="en-US" dirty="0"/>
              <a:t>USPS will monitor and flag issues during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954530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8A9DBEB-85BA-4A8B-8E3D-C888FFBDA5C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125"/>
            <a:ext cx="2865347" cy="1187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272" y="4114800"/>
            <a:ext cx="6195236" cy="2743200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707" y="805798"/>
            <a:ext cx="4760366" cy="3474720"/>
          </a:xfrm>
        </p:spPr>
      </p:pic>
      <p:sp>
        <p:nvSpPr>
          <p:cNvPr id="6" name="TextBox 5"/>
          <p:cNvSpPr txBox="1"/>
          <p:nvPr/>
        </p:nvSpPr>
        <p:spPr>
          <a:xfrm>
            <a:off x="4119935" y="295149"/>
            <a:ext cx="807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171183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8A9DBEB-85BA-4A8B-8E3D-C888FFBDA5C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125"/>
            <a:ext cx="2865347" cy="1187902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xmlns="" id="{8BF1C8CF-CC09-4BC3-A452-534CC7BAD4CE}"/>
              </a:ext>
            </a:extLst>
          </p:cNvPr>
          <p:cNvSpPr txBox="1">
            <a:spLocks/>
          </p:cNvSpPr>
          <p:nvPr/>
        </p:nvSpPr>
        <p:spPr>
          <a:xfrm>
            <a:off x="845457" y="186191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Additional Information</a:t>
            </a:r>
          </a:p>
          <a:p>
            <a:r>
              <a:rPr lang="en-US" dirty="0"/>
              <a:t>For additional information on topics please go to PostalPro.</a:t>
            </a:r>
          </a:p>
          <a:p>
            <a:r>
              <a:rPr lang="en-US" dirty="0"/>
              <a:t>Find the MTAC tab.</a:t>
            </a:r>
          </a:p>
          <a:p>
            <a:r>
              <a:rPr lang="en-US" dirty="0"/>
              <a:t>Look for MTAC June 2019 meeting notes and presentations.</a:t>
            </a:r>
          </a:p>
          <a:p>
            <a:r>
              <a:rPr lang="en-US" dirty="0"/>
              <a:t>Next MTAC Meeting – August 27-28, 2019.</a:t>
            </a:r>
          </a:p>
          <a:p>
            <a:pPr lvl="1"/>
            <a:r>
              <a:rPr lang="en-US" dirty="0"/>
              <a:t>Note: Tuesday, August 27 is open to the public, email: MTAC@usps.gov</a:t>
            </a:r>
          </a:p>
          <a:p>
            <a:r>
              <a:rPr lang="en-US" dirty="0"/>
              <a:t>Any issues you would like to see addressed?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59943" y="295149"/>
            <a:ext cx="7932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MTAC</a:t>
            </a:r>
          </a:p>
          <a:p>
            <a:pPr algn="r"/>
            <a:r>
              <a:rPr lang="en-US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Closing Comments</a:t>
            </a:r>
          </a:p>
        </p:txBody>
      </p:sp>
    </p:spTree>
    <p:extLst>
      <p:ext uri="{BB962C8B-B14F-4D97-AF65-F5344CB8AC3E}">
        <p14:creationId xmlns:p14="http://schemas.microsoft.com/office/powerpoint/2010/main" val="16238097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8A9DBEB-85BA-4A8B-8E3D-C888FFBDA5C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125"/>
            <a:ext cx="2865347" cy="1187902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3200400" cy="3200400"/>
          </a:xfrm>
        </p:spPr>
      </p:pic>
      <p:pic>
        <p:nvPicPr>
          <p:cNvPr id="1026" name="Picture 2" descr="Image result for Thank you for joining us image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0" y="1742275"/>
            <a:ext cx="66675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321743" y="4321743"/>
            <a:ext cx="690630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cap="none" spc="0" dirty="0">
                <a:ln/>
                <a:solidFill>
                  <a:srgbClr val="008EEE"/>
                </a:solidFill>
                <a:effectLst/>
                <a:latin typeface="Script MT Bold" panose="03040602040607080904" pitchFamily="66" charset="0"/>
              </a:rPr>
              <a:t>For Joining 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9935" y="295149"/>
            <a:ext cx="807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0778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8A9DBEB-85BA-4A8B-8E3D-C888FFBDA5C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125"/>
            <a:ext cx="2865347" cy="11879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199" y="1786164"/>
            <a:ext cx="51453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/>
              <a:t>MTAC Open Session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Held Tuesday before MTAC meetings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Everyone can attend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June 18, 2019 Agenda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05A4EC4-577F-4B26-9C84-7187B070C3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734" y="107950"/>
            <a:ext cx="5215948" cy="675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01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8A9DBEB-85BA-4A8B-8E3D-C888FFBDA5C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125"/>
            <a:ext cx="2865347" cy="11879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1997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/>
              <a:t>June 18, 2019 Open Session Highlights</a:t>
            </a:r>
          </a:p>
          <a:p>
            <a:r>
              <a:rPr lang="en-US" b="1" dirty="0"/>
              <a:t>Postmaster General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Mail Volume is down approximately 1.5% to SPLY.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Senate Committee on Homeland Security and Governmental Affairs has approved 3 nominees, however no floor vote yet.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PMG optimistic about legislation in the House.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Ten-year plan will be released “in due time.” There’s a $125 billion gap in the next 10 years.</a:t>
            </a:r>
          </a:p>
          <a:p>
            <a:pPr marL="457200" lvl="1" indent="0">
              <a:buSzPct val="75000"/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90229" y="295149"/>
            <a:ext cx="5101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MTAC – Open Session</a:t>
            </a:r>
          </a:p>
          <a:p>
            <a:pPr algn="r"/>
            <a:endParaRPr lang="en-US" sz="28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217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8A9DBEB-85BA-4A8B-8E3D-C888FFBDA5C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125"/>
            <a:ext cx="2865347" cy="11879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1997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/>
              <a:t>June 18, 2019 Open Session Highlights</a:t>
            </a:r>
          </a:p>
          <a:p>
            <a:r>
              <a:rPr lang="en-US" b="1" dirty="0"/>
              <a:t>Sam Meek, CEO of Sandboxx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Sandboxx connects recruits in Boot Camp to family and friends.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The Sandboxx app converts digital messages, including photos, into physical mail that is delivered directly to the military bases.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Also includes a pre-addressed envelope and stationery for reply.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MTAC attendees were allowed to send a free message to a basic trainee.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0229" y="295149"/>
            <a:ext cx="5101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MTAC – Open Session</a:t>
            </a:r>
          </a:p>
          <a:p>
            <a:pPr algn="r"/>
            <a:endParaRPr lang="en-US" sz="28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16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8A9DBEB-85BA-4A8B-8E3D-C888FFBDA5C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125"/>
            <a:ext cx="2865347" cy="11879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1997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/>
              <a:t>June 18, 2019 Open Session Highlights</a:t>
            </a:r>
          </a:p>
          <a:p>
            <a:r>
              <a:rPr lang="en-US" b="1" dirty="0"/>
              <a:t>Vicki Stephen, Academic Outreach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At NPF, 15 courses at 25 colleges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For Fall 2019, 48 courses at 30 colleges (and growing)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Wilkes-Barre, PA “Direct Effect Innovation Challenge”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More at PostalPro</a:t>
            </a:r>
          </a:p>
          <a:p>
            <a:pPr marL="457200" lvl="1" indent="0">
              <a:buSzPct val="75000"/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90229" y="295149"/>
            <a:ext cx="5101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MTAC – Open Session</a:t>
            </a:r>
          </a:p>
          <a:p>
            <a:pPr algn="r"/>
            <a:endParaRPr lang="en-US" sz="28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456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8A9DBEB-85BA-4A8B-8E3D-C888FFBDA5C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125"/>
            <a:ext cx="2865347" cy="11879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1997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/>
              <a:t>June 18, 2019 Open Session Highlights</a:t>
            </a:r>
          </a:p>
          <a:p>
            <a:r>
              <a:rPr lang="en-US" b="1" dirty="0"/>
              <a:t>Elliott Gruber, Director National Postal Museum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2025 will be 250</a:t>
            </a:r>
            <a:r>
              <a:rPr lang="en-US" baseline="30000" dirty="0"/>
              <a:t>th</a:t>
            </a:r>
            <a:r>
              <a:rPr lang="en-US" dirty="0"/>
              <a:t> anniversary of the USPS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Museum is exploring an innovative way to celebrate.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Remodel of museum – what would we do if opening today?</a:t>
            </a:r>
          </a:p>
          <a:p>
            <a:pPr marL="457200" lvl="1" indent="0">
              <a:buSzPct val="75000"/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90229" y="295149"/>
            <a:ext cx="5101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MTAC – Open Session</a:t>
            </a:r>
          </a:p>
          <a:p>
            <a:pPr algn="r"/>
            <a:endParaRPr lang="en-US" sz="28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274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8A9DBEB-85BA-4A8B-8E3D-C888FFBDA5C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125"/>
            <a:ext cx="2865347" cy="11879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1997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/>
              <a:t>June 18, 2019 Open Session Highlights</a:t>
            </a:r>
          </a:p>
          <a:p>
            <a:r>
              <a:rPr lang="en-US" b="1" dirty="0"/>
              <a:t>Marketing and Sales Update, Jakki Strako &amp; Sharon Owens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Informed Delivery has over 17 million subscribers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Sharon discussed the Sales reporting structure and operating model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endParaRPr lang="en-US" dirty="0"/>
          </a:p>
          <a:p>
            <a:r>
              <a:rPr lang="en-US" b="1" dirty="0"/>
              <a:t>Chief Operating Officer, Dave Williams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AGV – Automated Guided Vehicles. $1 billion investment with goal to reduce associated labor by 40%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Still testing Next Generation Delivery Vehicles – testing complete, now analytics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“Middle Mile Vehicles” – driverless test went well. Early phase of the project.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90229" y="295149"/>
            <a:ext cx="5101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solidFill>
                  <a:srgbClr val="002060"/>
                </a:solidFill>
                <a:latin typeface="Arial Black" panose="020B0A04020102020204" pitchFamily="34" charset="0"/>
              </a:rPr>
              <a:t>MTAC – Open Session</a:t>
            </a:r>
          </a:p>
          <a:p>
            <a:pPr algn="r"/>
            <a:endParaRPr lang="en-US" sz="28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366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4938</TotalTime>
  <Words>1297</Words>
  <Application>Microsoft Office PowerPoint</Application>
  <PresentationFormat>Widescreen</PresentationFormat>
  <Paragraphs>292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Courier New</vt:lpstr>
      <vt:lpstr>Script MT Bold</vt:lpstr>
      <vt:lpstr>Office Theme</vt:lpstr>
      <vt:lpstr>News You Need to Know from the Mailers Technical Advisory Committee</vt:lpstr>
      <vt:lpstr>PowerPoint Presentation</vt:lpstr>
      <vt:lpstr>MTAC Open Session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MTAC Membership Assembly</vt:lpstr>
      <vt:lpstr>PowerPoint Presentation</vt:lpstr>
      <vt:lpstr>PowerPoint Presentation</vt:lpstr>
      <vt:lpstr>MTAC Focus Group Sessions</vt:lpstr>
      <vt:lpstr>PowerPoint Presentation</vt:lpstr>
      <vt:lpstr>Mail Prep and Entry, Operations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Enterprise Analytics</vt:lpstr>
      <vt:lpstr>PowerPoint Presentation</vt:lpstr>
      <vt:lpstr>PowerPoint Presentation</vt:lpstr>
      <vt:lpstr>PowerPoint Presentation</vt:lpstr>
      <vt:lpstr>Product Innovation Emerging Tech </vt:lpstr>
      <vt:lpstr>PowerPoint Presentation</vt:lpstr>
      <vt:lpstr>PowerPoint Presentation</vt:lpstr>
      <vt:lpstr>Payment &amp; Acceptance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Membership Cafe</dc:title>
  <dc:creator>Leila Levan</dc:creator>
  <cp:lastModifiedBy>Anderson II, Carter S - Washington, DC</cp:lastModifiedBy>
  <cp:revision>141</cp:revision>
  <dcterms:created xsi:type="dcterms:W3CDTF">2018-05-15T11:06:48Z</dcterms:created>
  <dcterms:modified xsi:type="dcterms:W3CDTF">2019-08-14T18:51:17Z</dcterms:modified>
</cp:coreProperties>
</file>